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sigs" ContentType="application/vnd.openxmlformats-package.digital-signature-origin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package/2006/relationships/digital-signature/origin" Target="_xmlsignatures/origin.sigs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B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7E876-5AF3-4122-9EEE-75F39D5B0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D91F43-ACC2-45BA-8CAE-A9F05F35C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BA6483-8271-4127-A4BE-F4C2A578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2E23DC-5E91-4AEB-BA79-32A037BF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65E267-DEB7-4E3A-BA2E-48F76B84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35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1F845-3079-454B-A32E-10474184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B06C0F-DB08-4DA4-9E43-765F4558E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A77772-1D0F-42F8-9DB7-98D4C9A2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D76A0-F777-4860-B421-A6160130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E71835-68A4-4AA3-B161-7A0B9AA6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4CB9353-56E4-4A5A-8CA0-3462183C6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BF97258-2A7D-4526-B80B-F650E8863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AA19DA-C42A-4899-AA17-29CC2CAD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DDFF5-7F0C-4BAE-8C55-72CD3E0D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4E7AB-62FE-432A-806E-975FECBE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50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28345-799A-4155-A5C2-37C1D506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94A78A-82C2-463C-B8AD-CD83E6056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DBB9E-6B64-4F3B-B6BA-C22C51A5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215965-D773-4138-8D3F-8A8A38EB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C6B2F-0A75-44BD-8B44-AA01287D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16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3E421-5B2A-4CA4-B63A-9C12E444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2F0BA7-F555-4CF6-B417-61BA60297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2D72D-2C58-45F0-B100-46449EE1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2DF33F-0096-4BC9-B169-9EE2B53D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CFEF2F-95EB-40BA-BE29-7A1F500F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70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FDAC-58F6-41E6-964D-F27D3C86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B167E7-010A-4376-84D8-7BE04CE68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3B2A9B-F7FF-4118-97B2-7097C570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97E13C-A1D4-486F-87FB-94E94A34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D525FB-953A-4552-AD9F-37586A77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038694-CEC6-427F-8ADB-9F00BA7C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26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F9483-2718-4D28-9F3E-53CD6A2D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515096-0F1D-49E7-92FF-2B10D603A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FADFAD-30AB-4418-AFFF-49333B87D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D253DA-57CC-470A-8242-3D0B58D71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A4305F-CA6D-488A-AC80-2421E80A3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F39A0D-828E-412C-BC6C-32D95368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3FC72EF-F5CC-4DF8-AF6C-164C3D9A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6C4F782-6534-4F2E-9E49-FCBB2ACD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23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DD2E5-456E-48D1-AAD6-2029B03D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1B6BE5-733D-4746-A6A4-FA96EB06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3438BA-14A0-4D10-AC0E-262D822D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5D60A4-D9C0-47E1-9194-4A1D7AA2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44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CDF503-70A0-4B80-A492-8892FCEE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2DB455-42DF-4037-AD17-3A57AD31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F8E934-A529-4F46-BCDC-C2E9E68C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28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304B5-02A3-4895-8346-BC8E7D23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03ECEE-6592-4601-A2C0-2DB4B4D8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746208-BE79-4374-BCEE-D73E80480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E32AF3-B328-477E-AB1C-A71A1F41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97F75D-F1B3-4E96-8602-BFA6F0B1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24CD4-7030-4A94-9791-A2523DB1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69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7C31C-7545-407C-8282-3414D5BD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E7AA088-C08C-4759-8FC8-FAC2CE648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347AFD-5716-4A17-97C1-C1F20BB56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62C507-8C8F-4F88-9E59-F8D9B567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AE5DAB-9977-49D6-BB0B-299490F0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54DEB7-7C37-4DA2-A80D-74BA4A7A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4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BE409F-EB07-4D0D-9D53-A5467A10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994DE5-7374-4856-A21E-B476F0E78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9C3F64-8014-4A22-8B1C-00950FCB4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58AF4-E7C3-4859-A836-84969C1E38D2}" type="datetimeFigureOut">
              <a:rPr lang="de-CH" smtClean="0"/>
              <a:t>14.08.2018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E2DEB0-17DB-4908-96A2-2B95BB3B3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19445-94F8-42CF-A685-93360CA77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0103-6F52-4A85-8E10-5E377F006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407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28AA9123-4C71-4C5E-93AF-F7998CB59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91" y="2038525"/>
            <a:ext cx="7057088" cy="4819475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31FA511-B999-480E-A06B-E4684849A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7212"/>
            <a:ext cx="12192000" cy="1629170"/>
          </a:xfrm>
          <a:noFill/>
        </p:spPr>
        <p:txBody>
          <a:bodyPr>
            <a:normAutofit/>
          </a:bodyPr>
          <a:lstStyle/>
          <a:p>
            <a:r>
              <a:rPr lang="de-CH" sz="4800" dirty="0">
                <a:solidFill>
                  <a:srgbClr val="4472C4"/>
                </a:solidFill>
              </a:rPr>
              <a:t>Die komplette CRM-Lösung für Ihre Kontakte im Innen- und Aussen-Dienst</a:t>
            </a:r>
          </a:p>
        </p:txBody>
      </p:sp>
    </p:spTree>
    <p:extLst>
      <p:ext uri="{BB962C8B-B14F-4D97-AF65-F5344CB8AC3E}">
        <p14:creationId xmlns:p14="http://schemas.microsoft.com/office/powerpoint/2010/main" val="31607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fade/>
      </p:transition>
    </mc:Choice>
    <mc:Fallback xmlns="">
      <p:transition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Freie Listengestaltung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Text- und Bildformatierungen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Viele vordefinierte Listen</a:t>
            </a:r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Berechnungen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Gruppensteuerungen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Vorschau im Designer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1" y="1913797"/>
            <a:ext cx="7591804" cy="493004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Listendesigner</a:t>
            </a:r>
          </a:p>
        </p:txBody>
      </p:sp>
    </p:spTree>
    <p:extLst>
      <p:ext uri="{BB962C8B-B14F-4D97-AF65-F5344CB8AC3E}">
        <p14:creationId xmlns:p14="http://schemas.microsoft.com/office/powerpoint/2010/main" val="25403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255 frei definierbare Felder je Tabelle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40 verschiedene Feldtypen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Eigene Vorgabewerte je Feld</a:t>
            </a:r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Formeln für Online-Rechnen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Hinterlegte Tabellen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Gestaltung mit Drag &amp; Drop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1" y="1913797"/>
            <a:ext cx="7591804" cy="493004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Datenbankverwaltung</a:t>
            </a:r>
          </a:p>
        </p:txBody>
      </p:sp>
    </p:spTree>
    <p:extLst>
      <p:ext uri="{BB962C8B-B14F-4D97-AF65-F5344CB8AC3E}">
        <p14:creationId xmlns:p14="http://schemas.microsoft.com/office/powerpoint/2010/main" val="12625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Pro Benutzer 20 Info-Felder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Dialogsprache (D, F, I, E)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Zugriffsteuerung je Mandant</a:t>
            </a:r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Funktionsprofile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Tabellenprofile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Feldprofile (Berechtigung je Feld)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1" y="1913797"/>
            <a:ext cx="7591803" cy="493004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Passwortverwaltung</a:t>
            </a:r>
          </a:p>
        </p:txBody>
      </p:sp>
    </p:spTree>
    <p:extLst>
      <p:ext uri="{BB962C8B-B14F-4D97-AF65-F5344CB8AC3E}">
        <p14:creationId xmlns:p14="http://schemas.microsoft.com/office/powerpoint/2010/main" val="10926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52634"/>
              </p:ext>
            </p:extLst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Eingabemasken frei definierbar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Zusatzmasken frei definierbar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Länderspezifische Darstellung</a:t>
            </a:r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TwixTel-Integration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Prüfung auf doppelte Adressen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Importe / Exporte frei definierbar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692000"/>
            <a:ext cx="7591668" cy="492995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Adressen und Zusatzinformationen</a:t>
            </a:r>
          </a:p>
        </p:txBody>
      </p:sp>
    </p:spTree>
    <p:extLst>
      <p:ext uri="{BB962C8B-B14F-4D97-AF65-F5344CB8AC3E}">
        <p14:creationId xmlns:p14="http://schemas.microsoft.com/office/powerpoint/2010/main" val="5957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Individuelle Suchmaske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Suchen nach allen Feldern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Teilfeldsuche</a:t>
            </a:r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Mehrere Felder gleichzeitig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Definition der Ergebnisanzeige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Sortierung durch Klick auf Titel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692000"/>
            <a:ext cx="7591668" cy="423645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Suchen und Finden</a:t>
            </a:r>
          </a:p>
        </p:txBody>
      </p:sp>
    </p:spTree>
    <p:extLst>
      <p:ext uri="{BB962C8B-B14F-4D97-AF65-F5344CB8AC3E}">
        <p14:creationId xmlns:p14="http://schemas.microsoft.com/office/powerpoint/2010/main" val="28222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20 verschiedene Notizarten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je 255 Felder frei definierbar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Filter auf alle Felder</a:t>
            </a:r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Integration von Bildern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Produkteinformationen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Adressbezogene Termine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1692000"/>
            <a:ext cx="7591806" cy="493004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Auswertbare Notizen</a:t>
            </a:r>
          </a:p>
        </p:txBody>
      </p:sp>
    </p:spTree>
    <p:extLst>
      <p:ext uri="{BB962C8B-B14F-4D97-AF65-F5344CB8AC3E}">
        <p14:creationId xmlns:p14="http://schemas.microsoft.com/office/powerpoint/2010/main" val="17493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Tages- Monats- Wochenanzeige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Anzeige fälliger Termine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Automatische Erinnerung</a:t>
            </a:r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Mit Adressen verknüpft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Diverse Filtermöglichkeiten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Abgleich mit Microsoft-Outlook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1692000"/>
            <a:ext cx="7591806" cy="493004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Termine und Aufgaben</a:t>
            </a:r>
          </a:p>
        </p:txBody>
      </p:sp>
    </p:spTree>
    <p:extLst>
      <p:ext uri="{BB962C8B-B14F-4D97-AF65-F5344CB8AC3E}">
        <p14:creationId xmlns:p14="http://schemas.microsoft.com/office/powerpoint/2010/main" val="4249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Einheitliche Vorlagen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Zentrale Dokumentenablage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In Ordner unterteilbar</a:t>
            </a:r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Assistent für Serienbriefe/Mails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Auto-Eintrage bei Adressen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Suchen und Filtern nach Felder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692000"/>
            <a:ext cx="7591804" cy="493004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Dokumentenverwaltung</a:t>
            </a:r>
          </a:p>
        </p:txBody>
      </p:sp>
    </p:spTree>
    <p:extLst>
      <p:ext uri="{BB962C8B-B14F-4D97-AF65-F5344CB8AC3E}">
        <p14:creationId xmlns:p14="http://schemas.microsoft.com/office/powerpoint/2010/main" val="39754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Automatische Aktualisierung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Einfügen von VA-Datenfelder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Einfügen von VA-Benutzerinfos</a:t>
            </a:r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Einfügen von Funktionen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Einzelbriefe und Serienbriefe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Serien-Emails und Serienfaxe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692000"/>
            <a:ext cx="6908712" cy="493004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Zusammenarbeit mit Microsoft-Word</a:t>
            </a:r>
          </a:p>
        </p:txBody>
      </p:sp>
    </p:spTree>
    <p:extLst>
      <p:ext uri="{BB962C8B-B14F-4D97-AF65-F5344CB8AC3E}">
        <p14:creationId xmlns:p14="http://schemas.microsoft.com/office/powerpoint/2010/main" val="21854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E-Mail-Ablage bei den Adressen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Zusammen mit Microsoft-Outlook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Kopiert E-Mails als .</a:t>
            </a:r>
            <a:r>
              <a:rPr lang="de-CH" altLang="de-DE" dirty="0" err="1"/>
              <a:t>txt</a:t>
            </a:r>
            <a:r>
              <a:rPr lang="de-CH" altLang="de-DE" dirty="0"/>
              <a:t>, .</a:t>
            </a:r>
            <a:r>
              <a:rPr lang="de-CH" altLang="de-DE" dirty="0" err="1"/>
              <a:t>rtf</a:t>
            </a:r>
            <a:r>
              <a:rPr lang="de-CH" altLang="de-DE" dirty="0"/>
              <a:t>, .</a:t>
            </a:r>
            <a:r>
              <a:rPr lang="de-CH" altLang="de-DE" dirty="0" err="1"/>
              <a:t>msg</a:t>
            </a:r>
            <a:endParaRPr lang="de-CH" altLang="de-DE" dirty="0"/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Überprüft Post- Ein-/Ausgang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Direktversand aus Adressmaske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Entlastet Microsoft-Outlook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913797"/>
            <a:ext cx="7591806" cy="493004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E-Mail-Verwaltung</a:t>
            </a:r>
          </a:p>
        </p:txBody>
      </p:sp>
    </p:spTree>
    <p:extLst>
      <p:ext uri="{BB962C8B-B14F-4D97-AF65-F5344CB8AC3E}">
        <p14:creationId xmlns:p14="http://schemas.microsoft.com/office/powerpoint/2010/main" val="34080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2586AF5-2399-422A-8CB2-E0AC64C16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844859636"/>
                    </a:ext>
                  </a:extLst>
                </a:gridCol>
              </a:tblGrid>
              <a:tr h="727788">
                <a:tc>
                  <a:txBody>
                    <a:bodyPr/>
                    <a:lstStyle/>
                    <a:p>
                      <a:pPr algn="ctr"/>
                      <a:r>
                        <a:rPr lang="de-CH" sz="4800" dirty="0"/>
                        <a:t>Abex Visual-Adress</a:t>
                      </a:r>
                    </a:p>
                  </a:txBody>
                  <a:tcPr>
                    <a:solidFill>
                      <a:srgbClr val="006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1760"/>
                  </a:ext>
                </a:extLst>
              </a:tr>
            </a:tbl>
          </a:graphicData>
        </a:graphic>
      </p:graphicFrame>
      <p:sp>
        <p:nvSpPr>
          <p:cNvPr id="4" name="Text Box 103">
            <a:extLst>
              <a:ext uri="{FF2B5EF4-FFF2-40B4-BE49-F238E27FC236}">
                <a16:creationId xmlns:a16="http://schemas.microsoft.com/office/drawing/2014/main" id="{1A6F6FB0-52BE-4177-A817-A6FFC847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254250"/>
            <a:ext cx="4008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Allgemeine Projektdaten</a:t>
            </a:r>
          </a:p>
        </p:txBody>
      </p:sp>
      <p:sp>
        <p:nvSpPr>
          <p:cNvPr id="5" name="Text Box 104">
            <a:extLst>
              <a:ext uri="{FF2B5EF4-FFF2-40B4-BE49-F238E27FC236}">
                <a16:creationId xmlns:a16="http://schemas.microsoft.com/office/drawing/2014/main" id="{63CE2B54-3D13-41AA-87F6-063DEA38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598" y="2711450"/>
            <a:ext cx="40083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Strategische Projekt-Adressen</a:t>
            </a:r>
          </a:p>
        </p:txBody>
      </p:sp>
      <p:sp>
        <p:nvSpPr>
          <p:cNvPr id="7" name="Text Box 105">
            <a:extLst>
              <a:ext uri="{FF2B5EF4-FFF2-40B4-BE49-F238E27FC236}">
                <a16:creationId xmlns:a16="http://schemas.microsoft.com/office/drawing/2014/main" id="{3AFD6912-7D99-4A0E-8155-26CEDCE41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168650"/>
            <a:ext cx="400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Involvierte Adressen</a:t>
            </a:r>
          </a:p>
        </p:txBody>
      </p:sp>
      <p:sp>
        <p:nvSpPr>
          <p:cNvPr id="8" name="Text Box 106">
            <a:extLst>
              <a:ext uri="{FF2B5EF4-FFF2-40B4-BE49-F238E27FC236}">
                <a16:creationId xmlns:a16="http://schemas.microsoft.com/office/drawing/2014/main" id="{E2ABCFAD-C3E6-4B08-9372-750321BD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2" y="3625850"/>
            <a:ext cx="4008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</a:t>
            </a:r>
            <a:r>
              <a:rPr lang="de-CH" altLang="de-DE" dirty="0" err="1"/>
              <a:t>Historiedaten</a:t>
            </a:r>
            <a:r>
              <a:rPr lang="de-CH" altLang="de-DE" dirty="0"/>
              <a:t> je Projekt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7302CC5-80BF-456B-A40A-4A9FD891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3" y="40830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Dokumente je Projekt</a:t>
            </a:r>
          </a:p>
        </p:txBody>
      </p:sp>
      <p:sp>
        <p:nvSpPr>
          <p:cNvPr id="11" name="Text Box 108">
            <a:extLst>
              <a:ext uri="{FF2B5EF4-FFF2-40B4-BE49-F238E27FC236}">
                <a16:creationId xmlns:a16="http://schemas.microsoft.com/office/drawing/2014/main" id="{12414D4C-6078-4D68-95BB-3C49A871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605" y="4540250"/>
            <a:ext cx="4008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de-CH" altLang="de-DE" dirty="0"/>
              <a:t>  Nutzung bestehender Daten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DA257E-19D9-4AEA-A46C-AA8DFEE2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913797"/>
            <a:ext cx="7591806" cy="493004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B105FC8-C5C6-4B52-B6D1-53CFAEC4AC39}"/>
              </a:ext>
            </a:extLst>
          </p:cNvPr>
          <p:cNvSpPr txBox="1"/>
          <p:nvPr/>
        </p:nvSpPr>
        <p:spPr>
          <a:xfrm>
            <a:off x="108000" y="1080000"/>
            <a:ext cx="766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>
                <a:solidFill>
                  <a:schemeClr val="accent1">
                    <a:lumMod val="50000"/>
                  </a:schemeClr>
                </a:solidFill>
              </a:rPr>
              <a:t>Projektverwaltung</a:t>
            </a:r>
          </a:p>
        </p:txBody>
      </p:sp>
    </p:spTree>
    <p:extLst>
      <p:ext uri="{BB962C8B-B14F-4D97-AF65-F5344CB8AC3E}">
        <p14:creationId xmlns:p14="http://schemas.microsoft.com/office/powerpoint/2010/main" val="16012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 autoUpdateAnimBg="0"/>
      <p:bldP spid="10" grpId="0" autoUpdateAnimBg="0"/>
      <p:bldP spid="11" grpId="0" autoUpdateAnimBg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1/04/xmldsig-more#rsa-sha256"/>
    <Reference Type="http://www.w3.org/2000/09/xmldsig#Object" URI="#idPackageObject">
      <DigestMethod Algorithm="http://www.w3.org/2001/04/xmlenc#sha256"/>
      <DigestValue>h1A5SkraH4qsXpXf2bc8IB3c+WXv9gdmv/RC9f/W3AQ=</DigestValue>
    </Reference>
    <Reference Type="http://www.w3.org/2000/09/xmldsig#Object" URI="#idOfficeObject">
      <DigestMethod Algorithm="http://www.w3.org/2001/04/xmlenc#sha256"/>
      <DigestValue>jJmvPK+AVfZoSpiU7zBmcXo3NbMHQLbvF5ZyfVJaB/E=</DigestValue>
    </Reference>
    <Reference Type="http://uri.etsi.org/01903#SignedProperties" URI="#idSignedProperties">
      <Transforms>
        <Transform Algorithm="http://www.w3.org/TR/2001/REC-xml-c14n-20010315"/>
      </Transforms>
      <DigestMethod Algorithm="http://www.w3.org/2001/04/xmlenc#sha256"/>
      <DigestValue>6azyoMeXIhTXYN0R6IgzIsfFe9NZ9YWo+S8dazOXXaM=</DigestValue>
    </Reference>
  </SignedInfo>
  <SignatureValue>L56+DEnEArrMiPfE2LovlLueHmIUTmLho3ZEYo2rZY+5rW0qN71lvoSQeu8Xg7OKU9eqZWnoIaf6
TrHIR5TJQ5BkTLDt724H/f5eCHiDgg3gmmBQ9O4AoCXhNoo20Fg/3iNNMq/MJ/j5ozWLRsGj+afL
gBk1MmK+IN4RgsRB8Ih9ztcDjjTkEawcSk+u0yg1FXjlqNPa0PhPmjny4DimnMMnV9i17y+EiunY
aLKTf9D/5LH0SgxZGYPq5eaqWZrU1UvK3TXuhpgzTpxOMGocjfkfssJ9ooOhkpc7aeN/Nho97yw1
a5B/tLokpFRL/YX2MwZ87QYHeMTyNPH0O9Gf5w==</SignatureValue>
  <KeyInfo>
    <X509Data>
      <X509Certificate>MIIE0DCCA7igAwIBAgIQImO9oH2sOGBjnaXT6K1MFDANBgkqhkiG9w0BAQsFADBMMQswCQYDVQQGEwJVUzEVMBMGA1UEChMMdGhhd3RlLCBJbmMuMSYwJAYDVQQDEx10aGF3dGUgU0hBMjU2IENvZGUgU2lnbmluZyBDQTAeFw0xODA3MDIwMDAwMDBaFw0yMDA3MDEyMzU5NTlaMIGNMQswCQYDVQQGEwJDSDEPMA0GA1UECAwGQWFyZ2F1MRUwEwYDVQQHDAxTcHJlaXRlbmJhY2gxGTAXBgNVBAoMEEFiZXggU29mdHdhcmUgQUcxIDAeBgNVBAsMF0VudHdpY2tsdW5nIHVuZCBTdXBwb3J0MRkwFwYDVQQDDBBBYmV4IFNvZnR3YXJlIEFHMIIBIjANBgkqhkiG9w0BAQEFAAOCAQ8AMIIBCgKCAQEAyaQiINOexly2/HlLVr17CnTtaBNCL4XV+HFqLQreIpZ7JuZ1A0R9P1dt/jNhmndnq/F5HtcaBy0e0m9WeOPkkkHCyDKEFkKp4gArvJlSRBvVctayywHWs92H20EvoJIr3TitshWlhPu8z5wXeu/mzLYYcNUXlSYvjtfNI0DAWGaM8ALxcR+iTfOmn/wE0b5RjniPR1kAMfmEymqEVNbrmDsxblqt/SZ9KjJTJyRGn6XkPFijnSl7oF6TLk7sCEXBacz16zFj4ch+0yTNcPVmcs43fdQe26n4amI4eTDmyBgfGQCq05I3fNLSy6uBJ+hDB37BLkSgiSuyDxnDvsG01wIDAQABo4IBajCCAWYwCQYDVR0TBAIwADAfBgNVHSMEGDAWgBRXhptUuL6mKYrk9sLiExiJhc3ctzAdBgNVHQ4EFgQUSCgMVp6IB66SV5D14v/s+DvXg/8wKwYDVR0fBCQwIjAgoB6gHIYaaHR0cDovL3RsLnN5bWNiLmNvbS90bC5jcmwwDgYDVR0PAQH/BAQDAgeAMBMGA1UdJQQMMAoGCCsGAQUFBwMDMG4GA1UdIARnMGUwYwYGZ4EMAQQBMFkwJgYIKwYBBQUHAgEWGmh0dHBzOi8vd3d3LnRoYXd0ZS5jb20vY3BzMC8GCCsGAQUFBwICMCMMIWh0dHBzOi8vd3d3LnRoYXd0ZS5jb20vcmVwb3NpdG9yeTBXBggrBgEFBQcBAQRLMEkwHwYIKwYBBQUHMAGGE2h0dHA6Ly90bC5zeW1jZC5jb20wJgYIKwYBBQUHMAKGGmh0dHA6Ly90bC5zeW1jYi5jb20vdGwuY3J0MA0GCSqGSIb3DQEBCwUAA4IBAQCExxBCqrLaalMy108kGW3VK37uewmmgryQ4YhSwipwIApLPyPomEXBOt44cfwmW3kIyHqJDXTXXwORT/yaGQ1NMHJRjxxIMs+2HA6uw1XfmEnYMzK+eqahoyKjRRbHo4CMsDcolK/GsgR1lrfKiwNxbmhF3m8RbL7EzZdtx7Y/DY2ege17y7AYDMPSvyb4vGVhyoou7ezEHAP5ZqcJd4RNTE716LyvuozBpU4v/af/hWRZ/zrwFjQoDOOttwAuGM2Zc4uGE5Ia0SKM/EPe7l0TdYn2MMJz+6Y/iwvEvMXsbik7ZlXRE/NDI/Ta2v8o7x0i4mKIdhK05nekyjqNdiMw</X509Certificate>
    </X509Data>
  </KeyInfo>
  <Object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ZA0yc/xO3JTsFCHnkGRYT0tE9b7806O9EDnxF1WjyYo=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</Transform>
          <Transform Algorithm="http://www.w3.org/TR/2001/REC-xml-c14n-20010315"/>
        </Transforms>
        <DigestMethod Algorithm="http://www.w3.org/2001/04/xmlenc#sha256"/>
        <DigestValue>SWmq4c/yQQcI0Bv9KizJRsKy4anCD+iAOE7NcCufJlQ=</DigestValue>
      </Reference>
      <Reference URI="/ppt/media/image1.gif?ContentType=image/gif">
        <DigestMethod Algorithm="http://www.w3.org/2001/04/xmlenc#sha256"/>
        <DigestValue>Sf+mdksyJATvQEwb/1B/UZFFoujWpspN4HDAoBBAV9w=</DigestValue>
      </Reference>
      <Reference URI="/ppt/media/image10.gif?ContentType=image/gif">
        <DigestMethod Algorithm="http://www.w3.org/2001/04/xmlenc#sha256"/>
        <DigestValue>O1fUvx4hFOuQ1rpq7ardBqmpa4IYqCOqOsFVtaQau8M=</DigestValue>
      </Reference>
      <Reference URI="/ppt/media/image11.gif?ContentType=image/gif">
        <DigestMethod Algorithm="http://www.w3.org/2001/04/xmlenc#sha256"/>
        <DigestValue>MCHBPpB6nsu7HvK03lG+OweL9oD0pRYHB9+Yos9Q4vM=</DigestValue>
      </Reference>
      <Reference URI="/ppt/media/image12.gif?ContentType=image/gif">
        <DigestMethod Algorithm="http://www.w3.org/2001/04/xmlenc#sha256"/>
        <DigestValue>jDkeE8ObsPlbTM+m90QpbF5c6J9xUMTiz5qq2OaTOnc=</DigestValue>
      </Reference>
      <Reference URI="/ppt/media/image13.gif?ContentType=image/gif">
        <DigestMethod Algorithm="http://www.w3.org/2001/04/xmlenc#sha256"/>
        <DigestValue>BrmAMHCeX2finUx62HAUy8oX6NOK/H0OTmMMa5Lhe1s=</DigestValue>
      </Reference>
      <Reference URI="/ppt/media/image2.png?ContentType=image/png">
        <DigestMethod Algorithm="http://www.w3.org/2001/04/xmlenc#sha256"/>
        <DigestValue>400MXyAF+6NUWy34HZtaNMpSi8TnQ00umHAYOyNb9eM=</DigestValue>
      </Reference>
      <Reference URI="/ppt/media/image3.gif?ContentType=image/gif">
        <DigestMethod Algorithm="http://www.w3.org/2001/04/xmlenc#sha256"/>
        <DigestValue>rLKlVCs5c4gwRNn5P3auU3sC36MVwkcwvAgim0SCLEY=</DigestValue>
      </Reference>
      <Reference URI="/ppt/media/image4.gif?ContentType=image/gif">
        <DigestMethod Algorithm="http://www.w3.org/2001/04/xmlenc#sha256"/>
        <DigestValue>c/LdQl6wQTr9tfjRELltqECRRE8WtMYRSfFMf959qDY=</DigestValue>
      </Reference>
      <Reference URI="/ppt/media/image5.gif?ContentType=image/gif">
        <DigestMethod Algorithm="http://www.w3.org/2001/04/xmlenc#sha256"/>
        <DigestValue>Cimf33RybHkshDi21MAFkh+6KBrE/TLPcgJi+CU4tnY=</DigestValue>
      </Reference>
      <Reference URI="/ppt/media/image6.gif?ContentType=image/gif">
        <DigestMethod Algorithm="http://www.w3.org/2001/04/xmlenc#sha256"/>
        <DigestValue>irr07eWaWBjlZpKcYGufAGnYAag0s2ivf/dvO9TcgsE=</DigestValue>
      </Reference>
      <Reference URI="/ppt/media/image7.gif?ContentType=image/gif">
        <DigestMethod Algorithm="http://www.w3.org/2001/04/xmlenc#sha256"/>
        <DigestValue>T8IxEAp+bk2Xtqj3JqEf1/WOQzx15hVxGy5txHyk4PY=</DigestValue>
      </Reference>
      <Reference URI="/ppt/media/image8.gif?ContentType=image/gif">
        <DigestMethod Algorithm="http://www.w3.org/2001/04/xmlenc#sha256"/>
        <DigestValue>1Kk9A50XCVERPJUHmyFo6zOehdy4w5/1Q9smjXhxsZ0=</DigestValue>
      </Reference>
      <Reference URI="/ppt/media/image9.gif?ContentType=image/gif">
        <DigestMethod Algorithm="http://www.w3.org/2001/04/xmlenc#sha256"/>
        <DigestValue>jPDAQlEVb8cyKTt+LFKYM0fPPBi2H2pFigOY6PDmgng=</DigestValue>
      </Reference>
      <Reference URI="/ppt/presentation.xml?ContentType=application/vnd.openxmlformats-officedocument.presentationml.presentation.main+xml">
        <DigestMethod Algorithm="http://www.w3.org/2001/04/xmlenc#sha256"/>
        <DigestValue>TRcAvQK0+K/fJA0FW0UmQftZKt/ke9gZtejSksmvHXw=</DigestValue>
      </Reference>
      <Reference URI="/ppt/presProps.xml?ContentType=application/vnd.openxmlformats-officedocument.presentationml.presProps+xml">
        <DigestMethod Algorithm="http://www.w3.org/2001/04/xmlenc#sha256"/>
        <DigestValue>WhR6HpJ2DfnMui9ezDZDzh+RgN4zO9l0rgpbD/qs140=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FfOTYs5qPsP9kqr29v088r9Qteu7RHAHwl1tK5oOaCM=</DigestValue>
      </Reference>
      <Reference URI="/ppt/slideLayouts/slideLayout1.xml?ContentType=application/vnd.openxmlformats-officedocument.presentationml.slideLayout+xml">
        <DigestMethod Algorithm="http://www.w3.org/2001/04/xmlenc#sha256"/>
        <DigestValue>kcMjKGMtcCx0mbocU/szQoy9uucl2cn3uJ3Ym7K2TDk=</DigestValue>
      </Reference>
      <Reference URI="/ppt/slideLayouts/slideLayout10.xml?ContentType=application/vnd.openxmlformats-officedocument.presentationml.slideLayout+xml">
        <DigestMethod Algorithm="http://www.w3.org/2001/04/xmlenc#sha256"/>
        <DigestValue>ZIzMVKfI23IZkH/JnAYjwszqCXbOc9rZPOSHx+o2Pmc=</DigestValue>
      </Reference>
      <Reference URI="/ppt/slideLayouts/slideLayout11.xml?ContentType=application/vnd.openxmlformats-officedocument.presentationml.slideLayout+xml">
        <DigestMethod Algorithm="http://www.w3.org/2001/04/xmlenc#sha256"/>
        <DigestValue>VAV8WcjMsxgrG7NRAaFXomVoV2ZX9FZZOpGj0fvd9ls=</DigestValue>
      </Reference>
      <Reference URI="/ppt/slideLayouts/slideLayout2.xml?ContentType=application/vnd.openxmlformats-officedocument.presentationml.slideLayout+xml">
        <DigestMethod Algorithm="http://www.w3.org/2001/04/xmlenc#sha256"/>
        <DigestValue>Ls5wt0EHRKri0jOzcMgxPlWEOk/oaUPfEuYsf0hzmkk=</DigestValue>
      </Reference>
      <Reference URI="/ppt/slideLayouts/slideLayout3.xml?ContentType=application/vnd.openxmlformats-officedocument.presentationml.slideLayout+xml">
        <DigestMethod Algorithm="http://www.w3.org/2001/04/xmlenc#sha256"/>
        <DigestValue>ehJgPcCbRwCcU/8fyUhmD1cgtxqv/cJRe4jii/di0Bg=</DigestValue>
      </Reference>
      <Reference URI="/ppt/slideLayouts/slideLayout4.xml?ContentType=application/vnd.openxmlformats-officedocument.presentationml.slideLayout+xml">
        <DigestMethod Algorithm="http://www.w3.org/2001/04/xmlenc#sha256"/>
        <DigestValue>NKVubJqkArWv1Pi6FLoFPXA8GvTg6Ka06Z4whC4fl0k=</DigestValue>
      </Reference>
      <Reference URI="/ppt/slideLayouts/slideLayout5.xml?ContentType=application/vnd.openxmlformats-officedocument.presentationml.slideLayout+xml">
        <DigestMethod Algorithm="http://www.w3.org/2001/04/xmlenc#sha256"/>
        <DigestValue>K1wl03MybO8up3f8qZYlSRaELA4zK43MXTe45ftGtxU=</DigestValue>
      </Reference>
      <Reference URI="/ppt/slideLayouts/slideLayout6.xml?ContentType=application/vnd.openxmlformats-officedocument.presentationml.slideLayout+xml">
        <DigestMethod Algorithm="http://www.w3.org/2001/04/xmlenc#sha256"/>
        <DigestValue>cJB2F7s+npbI3C4eEGftBw+MRZdt0GQ+pBWKvrgGh5U=</DigestValue>
      </Reference>
      <Reference URI="/ppt/slideLayouts/slideLayout7.xml?ContentType=application/vnd.openxmlformats-officedocument.presentationml.slideLayout+xml">
        <DigestMethod Algorithm="http://www.w3.org/2001/04/xmlenc#sha256"/>
        <DigestValue>JOyXpoN+UtCnM2f//wD4mcPHNT7JY+94jh4DE56RtUE=</DigestValue>
      </Reference>
      <Reference URI="/ppt/slideLayouts/slideLayout8.xml?ContentType=application/vnd.openxmlformats-officedocument.presentationml.slideLayout+xml">
        <DigestMethod Algorithm="http://www.w3.org/2001/04/xmlenc#sha256"/>
        <DigestValue>7u9KLVfdfCQZ2tpCW7pXpzJzbXz+9Be51czW+lsAET8=</DigestValue>
      </Reference>
      <Reference URI="/ppt/slideLayouts/slideLayout9.xml?ContentType=application/vnd.openxmlformats-officedocument.presentationml.slideLayout+xml">
        <DigestMethod Algorithm="http://www.w3.org/2001/04/xmlenc#sha256"/>
        <DigestValue>l40nmw1MrUFlIE0o42QM0wJTcIk91pJ8axcIDbXvD5c=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8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tSNfd+My+BfmzQxLC9EAQHv1RK/2+tNcci+9hfcJUEE=</DigestValue>
      </Reference>
      <Reference URI="/ppt/slideMasters/slideMaster1.xml?ContentType=application/vnd.openxmlformats-officedocument.presentationml.slideMaster+xml">
        <DigestMethod Algorithm="http://www.w3.org/2001/04/xmlenc#sha256"/>
        <DigestValue>S7oFQg5vMAVv7zLaRvCHX1yD4w8gq+GgmdRXC8y1+TY=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927c9/DfeuVbXMN/V1U0WWY8CV/LS8X23IAXFZnBMBo=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VKwOOjG8kxKCBIvmJ0vsmd2pqZYE3tyuMX/t13BuEF4=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KiX/6H1EhbZXnnPoFr8cBZLR3cNreemOg937wUrwu1s=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enc#sha256"/>
        <DigestValue>PQeevrLKAhiuUDAcvtYbCCyYblpvCypfjuG7mpgWoyA=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enc#sha256"/>
        <DigestValue>y3nWGSjo3eRgqkbhKurAQFPT8v6W5Tjkm0kIWUoz7kk=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zFVYWvcIq+9T3p+eVIQSyDcNJ4JFDVWt9ntnO33LbQ0=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UZXc34i4IsZH38rAfdw89aHGGw6qJA8KE6r6f3x9sLc=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enc#sha256"/>
        <DigestValue>hWnLE8sLGoyhafFQXG1EkUnAjfG2WwwYFfYytUn4ZiQ=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iN+4dwQGMuvR9u6rk0XtrVl66gXRIQlNtQ3zZGCGdiM=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xRzUWfmsQ0uwPBbpbOs98OD7U4ZKU69De5pc8HCnXs4=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enc#sha256"/>
        <DigestValue>1tFtSeeLHxZhIFXwhzW5eMOWcHdYYdAVvh33Km9AQpc=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enc#sha256"/>
        <DigestValue>wESybPnJ7pAOhQwOldoOY3IkCtNkWqxyrW3A8HAkyI4=</DigestValue>
      </Reference>
      <Reference URI="/ppt/slides/slide1.xml?ContentType=application/vnd.openxmlformats-officedocument.presentationml.slide+xml">
        <DigestMethod Algorithm="http://www.w3.org/2001/04/xmlenc#sha256"/>
        <DigestValue>6O/GsYyo6Ny+sCl5jsJRHMHSeY9sSgPVfWZZf/I98WU=</DigestValue>
      </Reference>
      <Reference URI="/ppt/slides/slide10.xml?ContentType=application/vnd.openxmlformats-officedocument.presentationml.slide+xml">
        <DigestMethod Algorithm="http://www.w3.org/2001/04/xmlenc#sha256"/>
        <DigestValue>DhcmAxIkfuRzWvVk7b4OhK4qFUYozZ2pMGRLKuNFN/8=</DigestValue>
      </Reference>
      <Reference URI="/ppt/slides/slide11.xml?ContentType=application/vnd.openxmlformats-officedocument.presentationml.slide+xml">
        <DigestMethod Algorithm="http://www.w3.org/2001/04/xmlenc#sha256"/>
        <DigestValue>13MSJOMZeiZEYmITsYSFdoJ8P/ED5BZeS0r54kKseEU=</DigestValue>
      </Reference>
      <Reference URI="/ppt/slides/slide12.xml?ContentType=application/vnd.openxmlformats-officedocument.presentationml.slide+xml">
        <DigestMethod Algorithm="http://www.w3.org/2001/04/xmlenc#sha256"/>
        <DigestValue>R6NWeXS7Lt644pAJF5NWiED68YbQ8v75lVRcx51WHmQ=</DigestValue>
      </Reference>
      <Reference URI="/ppt/slides/slide2.xml?ContentType=application/vnd.openxmlformats-officedocument.presentationml.slide+xml">
        <DigestMethod Algorithm="http://www.w3.org/2001/04/xmlenc#sha256"/>
        <DigestValue>f5HQQEqpEobsjs+3oDz5fWylfHWQfLTfiBmMWD/49CI=</DigestValue>
      </Reference>
      <Reference URI="/ppt/slides/slide3.xml?ContentType=application/vnd.openxmlformats-officedocument.presentationml.slide+xml">
        <DigestMethod Algorithm="http://www.w3.org/2001/04/xmlenc#sha256"/>
        <DigestValue>AC/yeoenuj4rAhggTDOe46H/FAMAH77GKV2Ny2z/XVY=</DigestValue>
      </Reference>
      <Reference URI="/ppt/slides/slide4.xml?ContentType=application/vnd.openxmlformats-officedocument.presentationml.slide+xml">
        <DigestMethod Algorithm="http://www.w3.org/2001/04/xmlenc#sha256"/>
        <DigestValue>+uiv8FXzlQDKJDgUcam7AjDnZYsr/8u+lljp8m6wfHg=</DigestValue>
      </Reference>
      <Reference URI="/ppt/slides/slide5.xml?ContentType=application/vnd.openxmlformats-officedocument.presentationml.slide+xml">
        <DigestMethod Algorithm="http://www.w3.org/2001/04/xmlenc#sha256"/>
        <DigestValue>oG06DXdb7w2Bf4x4Q40cPdg2AQUR+y56bpdldwhPGCA=</DigestValue>
      </Reference>
      <Reference URI="/ppt/slides/slide6.xml?ContentType=application/vnd.openxmlformats-officedocument.presentationml.slide+xml">
        <DigestMethod Algorithm="http://www.w3.org/2001/04/xmlenc#sha256"/>
        <DigestValue>Kqp6bb5UMNPaYhWyQ+Zca18UZScbh1uutKQrCz+ecFs=</DigestValue>
      </Reference>
      <Reference URI="/ppt/slides/slide7.xml?ContentType=application/vnd.openxmlformats-officedocument.presentationml.slide+xml">
        <DigestMethod Algorithm="http://www.w3.org/2001/04/xmlenc#sha256"/>
        <DigestValue>0jaN08W9cbhoYXdeCmh7V0WbgUjKy3GxM80bXq8vy9k=</DigestValue>
      </Reference>
      <Reference URI="/ppt/slides/slide8.xml?ContentType=application/vnd.openxmlformats-officedocument.presentationml.slide+xml">
        <DigestMethod Algorithm="http://www.w3.org/2001/04/xmlenc#sha256"/>
        <DigestValue>FZZW/NlD/dZ5QvRWhqVltA6905gSYy7ZPZAiVn7+4Tc=</DigestValue>
      </Reference>
      <Reference URI="/ppt/slides/slide9.xml?ContentType=application/vnd.openxmlformats-officedocument.presentationml.slide+xml">
        <DigestMethod Algorithm="http://www.w3.org/2001/04/xmlenc#sha256"/>
        <DigestValue>rTe3ti4y7bo7dyec9tD/pq1+UjJl5zQRxK57KU+aki8=</DigestValue>
      </Reference>
      <Reference URI="/ppt/tableStyles.xml?ContentType=application/vnd.openxmlformats-officedocument.presentationml.tableStyles+xml">
        <DigestMethod Algorithm="http://www.w3.org/2001/04/xmlenc#sha256"/>
        <DigestValue>gxx71vfQtw97hkw4i3tSdqGufDwguCc9EevOJexSMkU=</DigestValue>
      </Reference>
      <Reference URI="/ppt/theme/theme1.xml?ContentType=application/vnd.openxmlformats-officedocument.theme+xml">
        <DigestMethod Algorithm="http://www.w3.org/2001/04/xmlenc#sha256"/>
        <DigestValue>x6M2FWseg5XEn0u/X2xDGNxL6Cc90eMZUlP4/WUuUkI=</DigestValue>
      </Reference>
      <Reference URI="/ppt/viewProps.xml?ContentType=application/vnd.openxmlformats-officedocument.presentationml.viewProps+xml">
        <DigestMethod Algorithm="http://www.w3.org/2001/04/xmlenc#sha256"/>
        <DigestValue>8hN3rEE50q6Ux14rv6s8crgIgRwV+mJhd1mWY6jz6Oo=</DigestValue>
      </Reference>
    </Manifest>
    <SignatureProperties>
      <SignatureProperty Id="idSignatureTime" Target="#idPackageSignature">
        <mdssi:SignatureTime xmlns:mdssi="http://schemas.openxmlformats.org/package/2006/digital-signature">
          <mdssi:Format>YYYY-MM-DDThh:mm:ssTZD</mdssi:Format>
          <mdssi:Value>2018-08-14T12:00:23Z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/>
          <WindowsVersion>6.1</WindowsVersion>
          <OfficeVersion>16.0.10325/14</OfficeVersion>
          <ApplicationVersion>16.0.10325</ApplicationVersion>
          <Monitors>1</Monitors>
          <HorizontalResolution>1920</HorizontalResolution>
          <VerticalResolution>1080</VerticalResolution>
          <ColorDepth>32</ColorDepth>
          <SignatureProviderId>{00000000-0000-0000-0000-000000000000}</SignatureProviderId>
          <SignatureProviderUrl/>
          <SignatureProviderDetails>9</SignatureProviderDetails>
          <SignatureType>1</SignatureType>
        </SignatureInfoV1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2018-08-14T12:00:23Z</xd:SigningTime>
          <xd:SigningCertificate>
            <xd:Cert>
              <xd:CertDigest>
                <DigestMethod Algorithm="http://www.w3.org/2001/04/xmlenc#sha256"/>
                <DigestValue>sjWeN8uZGI0S8+ETcCiCEp6uJRKm/3Z6NHUFbG3BQW8=</DigestValue>
              </xd:CertDigest>
              <xd:IssuerSerial>
                <X509IssuerName>CN=thawte SHA256 Code Signing CA, O="thawte, Inc.", C=US</X509IssuerName>
                <X509SerialNumber>45711635336497007761188497479204424724</X509SerialNumber>
              </xd:IssuerSerial>
            </xd:Cert>
          </xd:SigningCertificate>
          <xd:SignaturePolicyIdentifier>
            <xd:SignaturePolicyImplied/>
          </xd:SignaturePolicyIdentifier>
        </xd:SignedSignatureProperties>
        <xd:SignedDataObjectProperties>
          <xd:CommitmentTypeIndication>
            <xd:CommitmentTypeId>
              <xd:Identifier>http://uri.etsi.org/01903/v1.2.2#ProofOfOrigin</xd:Identifier>
              <xd:Description>Hat dieses Dokument erstellt und genehmigt</xd:Description>
            </xd:CommitmentTypeId>
            <xd:AllSignedDataObjects/>
          </xd:CommitmentTypeIndication>
        </xd:SignedDataObjectProperties>
      </xd:SignedProperties>
      <xd:UnsignedProperties>
        <xd:UnsignedSignatureProperties>
          <xd:CertificateValues>
            <xd:EncapsulatedX509Certificate>MIIEmTCCA4GgAwIBAgIQcaC3NpXdsa/COyuaGO5UyzANBgkqhkiG9w0BAQsFADCBqTELMAkGA1UEBhMCVVMxFTATBgNVBAoTDHRoYXd0ZSwgSW5jLjEoMCYGA1UECxMfQ2VydGlmaWNhdGlvbiBTZXJ2aWNlcyBEaXZpc2lvbjE4MDYGA1UECxMvKGMpIDIwMDYgdGhhd3RlLCBJbmMuIC0gRm9yIGF1dGhvcml6ZWQgdXNlIG9ubHkxHzAdBgNVBAMTFnRoYXd0ZSBQcmltYXJ5IFJvb3QgQ0EwHhcNMTMxMjEwMDAwMDAwWhcNMjMxMjA5MjM1OTU5WjBMMQswCQYDVQQGEwJVUzEVMBMGA1UEChMMdGhhd3RlLCBJbmMuMSYwJAYDVQQDEx10aGF3dGUgU0hBMjU2IENvZGUgU2lnbmluZyBDQTCCASIwDQYJKoZIhvcNAQEBBQADggEPADCCAQoCggEBAJtVAkwXBenQZsP8KK3TwP7v4Ol+1B72qhuRRv31Fu2YB1P6uocbfZ4fASerudJnyrcQJVP0476bkLjtI1xC72QlWOWIIhq+9ceu9b6KsRERkxoiqXRpwXS2aIengzD5ZPGx4zg+9NbB/BL+c1cXNVeK3VCNA/hmzcp2gxPI1w5xHeRjyboX+NG55IjSLCjIISANQbcL4i/CgOaIe1Nsw0RjgX9oR4wrKs9b9IxJYbpphf1rAHgFJmkTMIA4TvFaVcnFUNaqOIlHQ1z+TXOlScWTaf53lpqv84wOV7oz2Q7GQtMDd8S7Oa2R+fP3llw6ZKbtJ1fB6EDzU/K+KTT+X/kCAwEAAaOCARcwggETMC8GCCsGAQUFBwEBBCMwITAfBggrBgEFBQcwAYYTaHR0cDovL3QyLnN5bWNiLmNvbTASBgNVHRMBAf8ECDAGAQH/AgEAMDIGA1UdHwQrMCkwJ6AloCOGIWh0dHA6Ly90MS5zeW1jYi5jb20vVGhhd3RlUENBLmNybDAdBgNVHSUEFjAUBggrBgEFBQcDAgYIKwYBBQUHAwMwDgYDVR0PAQH/BAQDAgEGMCkGA1UdEQQiMCCkHjAcMRowGAYDVQQDExFTeW1hbnRlY1BLSS0xLTU2ODAdBgNVHQ4EFgQUV4abVLi+pimK5PbC4hMYiYXN3LcwHwYDVR0jBBgwFoAUe1tFz6/Oy3r9MZIaarbzRutXSFAwDQYJKoZIhvcNAQELBQADggEBACQ79degNhPHQ/7wCYdo0ZgxbhLkPx4flntrTB6HnovFbKOxDHtQktWBnLGPLCm37vmRBbmOQfEs9tBZLZjgueqAAUdAlbg9nQO9ebs1tq2cTCf2Z0UQycW8h05Ve9KHu93cMO/G1GzMmTVtHOBg081ojylZS4mWCEbJjvx1T8XcCcxOJ4tEzQe8rATgtTOlh5/03XMMkeoSgW/jdfAetZNsRBfVPpfJvQcsVncfhd1G6L/eLIGUo/flt6fBN591ylV3TV42KcqF2EVBcld1wHlb+jQQBm1kIEK3OsgfHUZkAl/GR77wxDooVNr2Hk+aohlDpG9J+PxeQiAohItHIG4=</xd:EncapsulatedX509Certificate>
            <xd:EncapsulatedX509Certificate>MIIEIDCCAwigAwIBAgIQNE7VVyDV7exJ9C/ON9srbTANBgkqhkiG9w0BAQUFADCBqTELMAkGA1UEBhMCVVMxFTATBgNVBAoTDHRoYXd0ZSwgSW5jLjEoMCYGA1UECxMfQ2VydGlmaWNhdGlvbiBTZXJ2aWNlcyBEaXZpc2lvbjE4MDYGA1UECxMvKGMpIDIwMDYgdGhhd3RlLCBJbmMuIC0gRm9yIGF1dGhvcml6ZWQgdXNlIG9ubHkxHzAdBgNVBAMTFnRoYXd0ZSBQcmltYXJ5IFJvb3QgQ0EwHhcNMDYxMTE3MDAwMDAwWhcNMzYwNzE2MjM1OTU5WjCBqTELMAkGA1UEBhMCVVMxFTATBgNVBAoTDHRoYXd0ZSwgSW5jLjEoMCYGA1UECxMfQ2VydGlmaWNhdGlvbiBTZXJ2aWNlcyBEaXZpc2lvbjE4MDYGA1UECxMvKGMpIDIwMDYgdGhhd3RlLCBJbmMuIC0gRm9yIGF1dGhvcml6ZWQgdXNlIG9ubHkxHzAdBgNVBAMTFnRoYXd0ZSBQcmltYXJ5IFJvb3QgQ0EwggEiMA0GCSqGSIb3DQEBAQUAA4IBDwAwggEKAoIBAQCsoPD7gFnUnMekz52hWXMJEEUMDSxuaPFsW0hoSVk3/AszGcJ3f8wQLZU0HObrTQmnHNK4yZc2AreJ1CRfBsDMRJSUjQJib+ta3RGNKJpchJAQeg29dGYvajig4tVUROsdB58Hum/u6f1OCyn1PoSgAfGcq/gcfomk6KHYcWUNo1F77rzSImANuVud37r8UVsLr5iy6S7pBOhih94ryNdOwUxkHt3Ph1i6Sk/KaAcdHJ1KxtUvkcx8cXIcxcBn6zL9yZJclNqFwJu/U30rCfSMnZEfl2pSy94JNqR32HuHUETVPm4pafs5SSYeCaWAe0At6+gnhcn+Yf1+5nyXHdWdAgMBAAGjQjBAMA8GA1UdEwEB/wQFMAMBAf8wDgYDVR0PAQH/BAQDAgEGMB0GA1UdDgQWBBR7W0XPr87Lev0xkhpqtvNG61dIUDANBgkqhkiG9w0BAQUFAAOCAQEAeRHAS7ORtvzw6WfUDW5FvlXok9LOAz/t2iWwHVfLHjp2oEzsUHboZHIMpKnxuIvW1oeEuzLlQRHAd9mzYJ3rG9XRbkREqaYB7FViHXe4XI5ISXycO1cRrK1zN44veFyQaEfZYGDm/Ac9IiAXxPcW6cTYcvnIc3zfFi8VqT79aie2oetaupgf1eNNZAqdE8hhuvU5HIe6uL17In/2/qxAeeWsEG89jxt5dovEN7MhGITlNgDrYyCZuen+MwS7QcjBAvlEYyCegc5C09Y/LHbTY5xZ3Y+m4Q6gLkH3LpVHz7z9M/P2C2F+fpErgUfCJzDupxBdN49cOSvkBPB7jVaMaA==</xd:EncapsulatedX509Certificate>
          </xd:CertificateValues>
        </xd:UnsignedSignatureProperties>
      </xd:UnsignedProperties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Breitbild</PresentationFormat>
  <Paragraphs>90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Die komplette CRM-Lösung für Ihre Kontakte im Innen- und Aussen-Dienst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</dc:creator>
  <cp:lastModifiedBy>Peter</cp:lastModifiedBy>
  <cp:revision>40</cp:revision>
  <dcterms:created xsi:type="dcterms:W3CDTF">2018-08-07T13:35:21Z</dcterms:created>
  <dcterms:modified xsi:type="dcterms:W3CDTF">2018-08-14T11:57:31Z</dcterms:modified>
</cp:coreProperties>
</file>